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07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
        <p:nvSpPr>
          <p:cNvPr id="9" name="Content Placeholder 8"/>
          <p:cNvSpPr>
            <a:spLocks noGrp="1"/>
          </p:cNvSpPr>
          <p:nvPr>
            <p:ph sz="quarter" idx="13"/>
          </p:nvPr>
        </p:nvSpPr>
        <p:spPr>
          <a:xfrm>
            <a:off x="507491" y="3572256"/>
            <a:ext cx="2866644" cy="45963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3BBDC0-C13F-44E2-893B-766DBCE82FD0}"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53E4A5-68A0-4613-82C3-A5AE6F673668}" type="slidenum">
              <a:rPr kumimoji="1" lang="ja-JP" altLang="en-US" smtClean="0"/>
              <a:t>‹#›</a:t>
            </a:fld>
            <a:endParaRPr kumimoji="1" lang="ja-JP" altLang="en-US"/>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793BBDC0-C13F-44E2-893B-766DBCE82FD0}" type="datetimeFigureOut">
              <a:rPr kumimoji="1" lang="ja-JP" altLang="en-US" smtClean="0"/>
              <a:t>2022/2/14</a:t>
            </a:fld>
            <a:endParaRPr kumimoji="1" lang="ja-JP" altLang="en-US"/>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8853E4A5-68A0-4613-82C3-A5AE6F673668}" type="slidenum">
              <a:rPr kumimoji="1" lang="ja-JP" altLang="en-US" smtClean="0"/>
              <a:t>‹#›</a:t>
            </a:fld>
            <a:endParaRPr kumimoji="1" lang="ja-JP" altLang="en-US"/>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0688" y="395536"/>
            <a:ext cx="5616624" cy="576064"/>
          </a:xfrm>
          <a:ln>
            <a:gradFill>
              <a:gsLst>
                <a:gs pos="0">
                  <a:srgbClr val="FBEAC7"/>
                </a:gs>
                <a:gs pos="17999">
                  <a:srgbClr val="FEE7F2"/>
                </a:gs>
                <a:gs pos="36000">
                  <a:srgbClr val="FAC77D"/>
                </a:gs>
                <a:gs pos="61000">
                  <a:srgbClr val="FBA97D"/>
                </a:gs>
                <a:gs pos="82001">
                  <a:srgbClr val="FBD49C"/>
                </a:gs>
                <a:gs pos="100000">
                  <a:srgbClr val="FEE7F2"/>
                </a:gs>
              </a:gsLst>
              <a:lin ang="5400000" scaled="0"/>
            </a:gradFill>
          </a:ln>
        </p:spPr>
        <p:txBody>
          <a:bodyPr>
            <a:noAutofit/>
          </a:bodyPr>
          <a:lstStyle/>
          <a:p>
            <a:r>
              <a:rPr lang="ja-JP" altLang="en-US" sz="2800" b="1" u="sng" dirty="0">
                <a:solidFill>
                  <a:srgbClr val="FFFF00"/>
                </a:solidFill>
                <a:latin typeface="HGP創英角ｺﾞｼｯｸUB" panose="020B0900000000000000" pitchFamily="50" charset="-128"/>
                <a:ea typeface="HGP創英角ｺﾞｼｯｸUB" panose="020B0900000000000000" pitchFamily="50" charset="-128"/>
              </a:rPr>
              <a:t>トータル・キャリアサポートプラン</a:t>
            </a:r>
            <a:endParaRPr kumimoji="1" lang="ja-JP" altLang="en-US" sz="2800" b="1" u="sng" dirty="0">
              <a:solidFill>
                <a:srgbClr val="FFFF00"/>
              </a:solidFill>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548680" y="1115617"/>
            <a:ext cx="5760640" cy="1348750"/>
          </a:xfrm>
        </p:spPr>
        <p:txBody>
          <a:bodyPr>
            <a:normAutofit/>
          </a:bodyPr>
          <a:lstStyle/>
          <a:p>
            <a:pPr algn="l"/>
            <a:r>
              <a:rPr lang="ja-JP" altLang="en-US" sz="14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　就職活動をしていく中で、迷うこと・不安になること・どうしたらよいのか分からないことなど様々な面で悩みも多いかと思われます。そんなあなたに必要と思われるサポートプランを創りました。</a:t>
            </a:r>
            <a:endParaRPr lang="en-US" altLang="ja-JP" sz="14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endParaRPr>
          </a:p>
          <a:p>
            <a:pPr algn="l"/>
            <a:r>
              <a:rPr kumimoji="1" lang="ja-JP" altLang="en-US" sz="14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内定取得にとどまらず社会人として必要なスキルや心構えも含めた総合的なサポートを提供させて頂きます。</a:t>
            </a:r>
          </a:p>
        </p:txBody>
      </p:sp>
      <p:sp>
        <p:nvSpPr>
          <p:cNvPr id="4" name="テキスト ボックス 3"/>
          <p:cNvSpPr txBox="1"/>
          <p:nvPr/>
        </p:nvSpPr>
        <p:spPr>
          <a:xfrm>
            <a:off x="673254" y="2339752"/>
            <a:ext cx="5612045" cy="3293209"/>
          </a:xfrm>
          <a:prstGeom prst="rect">
            <a:avLst/>
          </a:prstGeom>
          <a:pattFill prst="pct50">
            <a:fgClr>
              <a:schemeClr val="accent1"/>
            </a:fgClr>
            <a:bgClr>
              <a:schemeClr val="bg1"/>
            </a:bgClr>
          </a:pattFill>
          <a:ln>
            <a:gradFill flip="none" rotWithShape="1">
              <a:gsLst>
                <a:gs pos="0">
                  <a:schemeClr val="accent4"/>
                </a:gs>
                <a:gs pos="50000">
                  <a:schemeClr val="accent1">
                    <a:tint val="44500"/>
                    <a:satMod val="160000"/>
                  </a:schemeClr>
                </a:gs>
                <a:gs pos="100000">
                  <a:schemeClr val="accent1">
                    <a:tint val="23500"/>
                    <a:satMod val="160000"/>
                  </a:schemeClr>
                </a:gs>
              </a:gsLst>
              <a:path path="rect">
                <a:fillToRect l="100000" t="100000"/>
              </a:path>
              <a:tileRect r="-100000" b="-100000"/>
            </a:gradFill>
          </a:ln>
        </p:spPr>
        <p:txBody>
          <a:bodyPr wrap="square" rtlCol="0">
            <a:spAutoFit/>
          </a:bodyPr>
          <a:lstStyle/>
          <a:p>
            <a:pPr algn="ctr"/>
            <a:r>
              <a:rPr kumimoji="1" lang="ja-JP" altLang="en-US" sz="1600" u="sng" dirty="0">
                <a:latin typeface="HGP創英角ｺﾞｼｯｸUB" panose="020B0900000000000000" pitchFamily="50" charset="-128"/>
                <a:ea typeface="HGP創英角ｺﾞｼｯｸUB" panose="020B0900000000000000" pitchFamily="50" charset="-128"/>
              </a:rPr>
              <a:t>サポート内容</a:t>
            </a:r>
            <a:r>
              <a:rPr kumimoji="1" lang="en-US" altLang="ja-JP" sz="1600" u="sng" dirty="0">
                <a:latin typeface="HGP創英角ｺﾞｼｯｸUB" panose="020B0900000000000000" pitchFamily="50" charset="-128"/>
                <a:ea typeface="HGP創英角ｺﾞｼｯｸUB" panose="020B0900000000000000" pitchFamily="50" charset="-128"/>
              </a:rPr>
              <a:t>(</a:t>
            </a:r>
            <a:r>
              <a:rPr kumimoji="1" lang="ja-JP" altLang="en-US" sz="1600" u="sng" dirty="0">
                <a:latin typeface="HGP創英角ｺﾞｼｯｸUB" panose="020B0900000000000000" pitchFamily="50" charset="-128"/>
                <a:ea typeface="HGP創英角ｺﾞｼｯｸUB" panose="020B0900000000000000" pitchFamily="50" charset="-128"/>
              </a:rPr>
              <a:t>案</a:t>
            </a:r>
            <a:r>
              <a:rPr kumimoji="1" lang="en-US" altLang="ja-JP" sz="1600" u="sng" dirty="0">
                <a:latin typeface="HGP創英角ｺﾞｼｯｸUB" panose="020B0900000000000000" pitchFamily="50" charset="-128"/>
                <a:ea typeface="HGP創英角ｺﾞｼｯｸUB" panose="020B0900000000000000" pitchFamily="50" charset="-128"/>
              </a:rPr>
              <a:t>)</a:t>
            </a:r>
          </a:p>
          <a:p>
            <a:pPr algn="ctr"/>
            <a:endParaRPr kumimoji="1" lang="en-US" altLang="ja-JP" sz="1000" u="sng"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①就職活動全般　</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・企業に求められる人材</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・自己理解、企業理解について</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（自己分析・業界や企業研究の仕方）</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②「通る書類」の作成</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・履歴書、</a:t>
            </a:r>
            <a:r>
              <a:rPr lang="en-US" altLang="ja-JP" sz="1400" dirty="0">
                <a:latin typeface="HGP創英角ｺﾞｼｯｸUB" panose="020B0900000000000000" pitchFamily="50" charset="-128"/>
                <a:ea typeface="HGP創英角ｺﾞｼｯｸUB" panose="020B0900000000000000" pitchFamily="50" charset="-128"/>
              </a:rPr>
              <a:t>ES</a:t>
            </a:r>
            <a:r>
              <a:rPr lang="ja-JP" altLang="en-US" sz="1400" dirty="0">
                <a:latin typeface="HGP創英角ｺﾞｼｯｸUB" panose="020B0900000000000000" pitchFamily="50" charset="-128"/>
                <a:ea typeface="HGP創英角ｺﾞｼｯｸUB" panose="020B0900000000000000" pitchFamily="50" charset="-128"/>
              </a:rPr>
              <a:t>（自己</a:t>
            </a:r>
            <a:r>
              <a:rPr lang="en-US" altLang="ja-JP" sz="1400" dirty="0">
                <a:latin typeface="HGP創英角ｺﾞｼｯｸUB" panose="020B0900000000000000" pitchFamily="50" charset="-128"/>
                <a:ea typeface="HGP創英角ｺﾞｼｯｸUB" panose="020B0900000000000000" pitchFamily="50" charset="-128"/>
              </a:rPr>
              <a:t>PR</a:t>
            </a:r>
            <a:r>
              <a:rPr lang="ja-JP" altLang="en-US" sz="1400" dirty="0" err="1">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志望動機について）</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・上記書類の作成ポイント、実践＆修正</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③面接・グループディスカッション対策</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・一次、二次、最終面接、</a:t>
            </a:r>
            <a:r>
              <a:rPr lang="en-US" altLang="ja-JP" sz="1400" dirty="0">
                <a:latin typeface="HGP創英角ｺﾞｼｯｸUB" panose="020B0900000000000000" pitchFamily="50" charset="-128"/>
                <a:ea typeface="HGP創英角ｺﾞｼｯｸUB" panose="020B0900000000000000" pitchFamily="50" charset="-128"/>
              </a:rPr>
              <a:t>GD</a:t>
            </a:r>
            <a:r>
              <a:rPr lang="ja-JP" altLang="en-US" sz="1400" dirty="0">
                <a:latin typeface="HGP創英角ｺﾞｼｯｸUB" panose="020B0900000000000000" pitchFamily="50" charset="-128"/>
                <a:ea typeface="HGP創英角ｺﾞｼｯｸUB" panose="020B0900000000000000" pitchFamily="50" charset="-128"/>
              </a:rPr>
              <a:t>時のポイント</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・模擬面接とフィードバック</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④社会人として必要とされる人材になるためには？</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・内定先企業のヒアリング＆アドバイス</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⑤ご本人様ご希望項目内容にて・・・</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5" name="テキスト ボックス 4"/>
          <p:cNvSpPr txBox="1"/>
          <p:nvPr/>
        </p:nvSpPr>
        <p:spPr>
          <a:xfrm>
            <a:off x="777300" y="5724128"/>
            <a:ext cx="5544616" cy="1354217"/>
          </a:xfrm>
          <a:prstGeom prst="rect">
            <a:avLst/>
          </a:prstGeom>
          <a:noFill/>
        </p:spPr>
        <p:txBody>
          <a:bodyPr wrap="square" rtlCol="0">
            <a:spAutoFit/>
          </a:bodyPr>
          <a:lstStyle/>
          <a:p>
            <a:r>
              <a:rPr kumimoji="1" lang="ja-JP" altLang="en-US" sz="1400" i="1" dirty="0">
                <a:latin typeface="HGP創英角ｺﾞｼｯｸUB" panose="020B0900000000000000" pitchFamily="50" charset="-128"/>
                <a:ea typeface="HGP創英角ｺﾞｼｯｸUB" panose="020B0900000000000000" pitchFamily="50" charset="-128"/>
              </a:rPr>
              <a:t>★上記の支援内容</a:t>
            </a:r>
            <a:r>
              <a:rPr lang="ja-JP" altLang="en-US" sz="1400" i="1" dirty="0">
                <a:latin typeface="HGP創英角ｺﾞｼｯｸUB" panose="020B0900000000000000" pitchFamily="50" charset="-128"/>
                <a:ea typeface="HGP創英角ｺﾞｼｯｸUB" panose="020B0900000000000000" pitchFamily="50" charset="-128"/>
              </a:rPr>
              <a:t>をあなたの就活に合わせた形でカウンセリング</a:t>
            </a:r>
            <a:r>
              <a:rPr lang="en-US" altLang="ja-JP" sz="1400" i="1" dirty="0">
                <a:latin typeface="HGP創英角ｺﾞｼｯｸUB" panose="020B0900000000000000" pitchFamily="50" charset="-128"/>
                <a:ea typeface="HGP創英角ｺﾞｼｯｸUB" panose="020B0900000000000000" pitchFamily="50" charset="-128"/>
              </a:rPr>
              <a:t>7</a:t>
            </a:r>
            <a:r>
              <a:rPr lang="ja-JP" altLang="en-US" sz="1400" i="1" dirty="0">
                <a:latin typeface="HGP創英角ｺﾞｼｯｸUB" panose="020B0900000000000000" pitchFamily="50" charset="-128"/>
                <a:ea typeface="HGP創英角ｺﾞｼｯｸUB" panose="020B0900000000000000" pitchFamily="50" charset="-128"/>
              </a:rPr>
              <a:t>回の中でサポート致します</a:t>
            </a:r>
            <a:r>
              <a:rPr lang="ja-JP" altLang="en-US" sz="1400" dirty="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i="1" dirty="0">
                <a:latin typeface="HGP創英角ｺﾞｼｯｸUB" panose="020B0900000000000000" pitchFamily="50" charset="-128"/>
                <a:ea typeface="HGP創英角ｺﾞｼｯｸUB" panose="020B0900000000000000" pitchFamily="50" charset="-128"/>
              </a:rPr>
              <a:t>★サポート中の</a:t>
            </a:r>
            <a:r>
              <a:rPr lang="en-US" altLang="ja-JP" sz="1400" i="1" dirty="0">
                <a:latin typeface="HGP創英角ｺﾞｼｯｸUB" panose="020B0900000000000000" pitchFamily="50" charset="-128"/>
                <a:ea typeface="HGP創英角ｺﾞｼｯｸUB" panose="020B0900000000000000" pitchFamily="50" charset="-128"/>
              </a:rPr>
              <a:t>line</a:t>
            </a:r>
            <a:r>
              <a:rPr lang="ja-JP" altLang="en-US" sz="1400" i="1" dirty="0">
                <a:latin typeface="HGP創英角ｺﾞｼｯｸUB" panose="020B0900000000000000" pitchFamily="50" charset="-128"/>
                <a:ea typeface="HGP創英角ｺﾞｼｯｸUB" panose="020B0900000000000000" pitchFamily="50" charset="-128"/>
              </a:rPr>
              <a:t>での質問や連絡のやりとりはいつでも何度でも</a:t>
            </a:r>
            <a:r>
              <a:rPr lang="en-US" altLang="ja-JP" sz="1400" i="1" dirty="0">
                <a:latin typeface="HGP創英角ｺﾞｼｯｸUB" panose="020B0900000000000000" pitchFamily="50" charset="-128"/>
                <a:ea typeface="HGP創英角ｺﾞｼｯｸUB" panose="020B0900000000000000" pitchFamily="50" charset="-128"/>
              </a:rPr>
              <a:t>OK‼</a:t>
            </a:r>
          </a:p>
          <a:p>
            <a:r>
              <a:rPr lang="ja-JP" altLang="en-US" sz="1400" b="1" u="sng" dirty="0">
                <a:latin typeface="HGP創英角ｺﾞｼｯｸUB" panose="020B0900000000000000" pitchFamily="50" charset="-128"/>
                <a:ea typeface="HGP創英角ｺﾞｼｯｸUB" panose="020B0900000000000000" pitchFamily="50" charset="-128"/>
              </a:rPr>
              <a:t>カウンセリング時間</a:t>
            </a:r>
            <a:r>
              <a:rPr kumimoji="1" lang="ja-JP" altLang="en-US" sz="1400" b="1" u="sng" dirty="0">
                <a:latin typeface="HGP創英角ｺﾞｼｯｸUB" panose="020B0900000000000000" pitchFamily="50" charset="-128"/>
                <a:ea typeface="HGP創英角ｺﾞｼｯｸUB" panose="020B0900000000000000" pitchFamily="50" charset="-128"/>
              </a:rPr>
              <a:t>：　１時間　ｘ　</a:t>
            </a:r>
            <a:r>
              <a:rPr kumimoji="1" lang="en-US" altLang="ja-JP" sz="1400" b="1" u="sng" dirty="0">
                <a:latin typeface="HGP創英角ｺﾞｼｯｸUB" panose="020B0900000000000000" pitchFamily="50" charset="-128"/>
                <a:ea typeface="HGP創英角ｺﾞｼｯｸUB" panose="020B0900000000000000" pitchFamily="50" charset="-128"/>
              </a:rPr>
              <a:t>7</a:t>
            </a:r>
            <a:r>
              <a:rPr kumimoji="1" lang="ja-JP" altLang="en-US" sz="1400" b="1" u="sng" dirty="0">
                <a:latin typeface="HGP創英角ｺﾞｼｯｸUB" panose="020B0900000000000000" pitchFamily="50" charset="-128"/>
                <a:ea typeface="HGP創英角ｺﾞｼｯｸUB" panose="020B0900000000000000" pitchFamily="50" charset="-128"/>
              </a:rPr>
              <a:t>回</a:t>
            </a:r>
            <a:endParaRPr kumimoji="1" lang="en-US" altLang="ja-JP" sz="1400" b="1" u="sng" dirty="0">
              <a:latin typeface="HGP創英角ｺﾞｼｯｸUB" panose="020B0900000000000000" pitchFamily="50" charset="-128"/>
              <a:ea typeface="HGP創英角ｺﾞｼｯｸUB" panose="020B0900000000000000" pitchFamily="50" charset="-128"/>
            </a:endParaRPr>
          </a:p>
          <a:p>
            <a:r>
              <a:rPr kumimoji="1" lang="ja-JP" altLang="en-US" sz="1400" b="1" u="sng" dirty="0">
                <a:latin typeface="HGP創英角ｺﾞｼｯｸUB" panose="020B0900000000000000" pitchFamily="50" charset="-128"/>
                <a:ea typeface="HGP創英角ｺﾞｼｯｸUB" panose="020B0900000000000000" pitchFamily="50" charset="-128"/>
              </a:rPr>
              <a:t>トータル費用　￥</a:t>
            </a:r>
            <a:r>
              <a:rPr kumimoji="1" lang="en-US" altLang="ja-JP" sz="1400" b="1" u="sng" dirty="0">
                <a:latin typeface="HGP創英角ｺﾞｼｯｸUB" panose="020B0900000000000000" pitchFamily="50" charset="-128"/>
                <a:ea typeface="HGP創英角ｺﾞｼｯｸUB" panose="020B0900000000000000" pitchFamily="50" charset="-128"/>
              </a:rPr>
              <a:t>50,000</a:t>
            </a:r>
            <a:r>
              <a:rPr lang="ja-JP" altLang="en-US" sz="1400" b="1" u="sng" dirty="0">
                <a:latin typeface="HGP創英角ｺﾞｼｯｸUB" panose="020B0900000000000000" pitchFamily="50" charset="-128"/>
                <a:ea typeface="HGP創英角ｺﾞｼｯｸUB" panose="020B0900000000000000" pitchFamily="50" charset="-128"/>
              </a:rPr>
              <a:t>（消費税込み）</a:t>
            </a:r>
            <a:endParaRPr lang="en-US" altLang="ja-JP" sz="1400" b="1" u="sng" dirty="0">
              <a:latin typeface="HGP創英角ｺﾞｼｯｸUB" panose="020B0900000000000000" pitchFamily="50" charset="-128"/>
              <a:ea typeface="HGP創英角ｺﾞｼｯｸUB" panose="020B0900000000000000" pitchFamily="50" charset="-128"/>
            </a:endParaRPr>
          </a:p>
          <a:p>
            <a:r>
              <a:rPr kumimoji="1" lang="en-US" altLang="ja-JP" sz="1200" b="1" dirty="0">
                <a:latin typeface="HGP創英角ｺﾞｼｯｸUB" panose="020B0900000000000000" pitchFamily="50" charset="-128"/>
                <a:ea typeface="HGP創英角ｺﾞｼｯｸUB" panose="020B0900000000000000" pitchFamily="50" charset="-128"/>
              </a:rPr>
              <a:t>※</a:t>
            </a:r>
            <a:r>
              <a:rPr kumimoji="1" lang="ja-JP" altLang="en-US" sz="1200" b="1" dirty="0">
                <a:latin typeface="HGP創英角ｺﾞｼｯｸUB" panose="020B0900000000000000" pitchFamily="50" charset="-128"/>
                <a:ea typeface="HGP創英角ｺﾞｼｯｸUB" panose="020B0900000000000000" pitchFamily="50" charset="-128"/>
              </a:rPr>
              <a:t>通常１回のカウンセリング費用</a:t>
            </a:r>
            <a:r>
              <a:rPr lang="en-US" altLang="ja-JP" sz="1200" b="1" dirty="0">
                <a:latin typeface="HGP創英角ｺﾞｼｯｸUB" panose="020B0900000000000000" pitchFamily="50" charset="-128"/>
                <a:ea typeface="HGP創英角ｺﾞｼｯｸUB" panose="020B0900000000000000" pitchFamily="50" charset="-128"/>
              </a:rPr>
              <a:t>1</a:t>
            </a:r>
            <a:r>
              <a:rPr lang="ja-JP" altLang="en-US" sz="1200" b="1" dirty="0">
                <a:latin typeface="HGP創英角ｺﾞｼｯｸUB" panose="020B0900000000000000" pitchFamily="50" charset="-128"/>
                <a:ea typeface="HGP創英角ｺﾞｼｯｸUB" panose="020B0900000000000000" pitchFamily="50" charset="-128"/>
              </a:rPr>
              <a:t>時間</a:t>
            </a:r>
            <a:r>
              <a:rPr kumimoji="1" lang="ja-JP" altLang="en-US" sz="1200" b="1" dirty="0">
                <a:latin typeface="HGP創英角ｺﾞｼｯｸUB" panose="020B0900000000000000" pitchFamily="50" charset="-128"/>
                <a:ea typeface="HGP創英角ｺﾞｼｯｸUB" panose="020B0900000000000000" pitchFamily="50" charset="-128"/>
              </a:rPr>
              <a:t>で￥</a:t>
            </a:r>
            <a:r>
              <a:rPr lang="en-US" altLang="ja-JP" sz="1200" b="1" dirty="0">
                <a:latin typeface="HGP創英角ｺﾞｼｯｸUB" panose="020B0900000000000000" pitchFamily="50" charset="-128"/>
                <a:ea typeface="HGP創英角ｺﾞｼｯｸUB" panose="020B0900000000000000" pitchFamily="50" charset="-128"/>
              </a:rPr>
              <a:t>8</a:t>
            </a:r>
            <a:r>
              <a:rPr kumimoji="1" lang="en-US" altLang="ja-JP" sz="1200" b="1" dirty="0">
                <a:latin typeface="HGP創英角ｺﾞｼｯｸUB" panose="020B0900000000000000" pitchFamily="50" charset="-128"/>
                <a:ea typeface="HGP創英角ｺﾞｼｯｸUB" panose="020B0900000000000000" pitchFamily="50" charset="-128"/>
              </a:rPr>
              <a:t>,000</a:t>
            </a: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880" y="7169512"/>
            <a:ext cx="2708582" cy="1802900"/>
          </a:xfrm>
          <a:prstGeom prst="rect">
            <a:avLst/>
          </a:prstGeom>
        </p:spPr>
      </p:pic>
      <p:pic>
        <p:nvPicPr>
          <p:cNvPr id="1034" name="Picture 10" descr="C:\Users\gyohome\AppData\Local\Microsoft\Windows\INetCache\IE\Z01R9GR0\El-currículum-es-tu-aliado-para-conseguir-un-ascens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441" y="7161588"/>
            <a:ext cx="2700300" cy="180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442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260</Words>
  <Application>Microsoft Office PowerPoint</Application>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HGP創英角ｺﾞｼｯｸUB</vt:lpstr>
      <vt:lpstr>Candara</vt:lpstr>
      <vt:lpstr>Symbol</vt:lpstr>
      <vt:lpstr>ウェーブ</vt:lpstr>
      <vt:lpstr>トータル・キャリアサポートプラン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トータル・キャリアサポートプラン</dc:title>
  <dc:creator>gyohome</dc:creator>
  <cp:lastModifiedBy>karinko0903@nike.eonet.ne.jp</cp:lastModifiedBy>
  <cp:revision>12</cp:revision>
  <cp:lastPrinted>2016-07-09T16:22:19Z</cp:lastPrinted>
  <dcterms:created xsi:type="dcterms:W3CDTF">2016-07-09T15:09:58Z</dcterms:created>
  <dcterms:modified xsi:type="dcterms:W3CDTF">2022-02-14T08:29:59Z</dcterms:modified>
</cp:coreProperties>
</file>